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302" r:id="rId8"/>
    <p:sldId id="276" r:id="rId9"/>
    <p:sldId id="278" r:id="rId10"/>
    <p:sldId id="279" r:id="rId11"/>
    <p:sldId id="280" r:id="rId12"/>
    <p:sldId id="281" r:id="rId13"/>
    <p:sldId id="283" r:id="rId14"/>
    <p:sldId id="303" r:id="rId15"/>
    <p:sldId id="284" r:id="rId16"/>
    <p:sldId id="285" r:id="rId17"/>
    <p:sldId id="286" r:id="rId18"/>
    <p:sldId id="287" r:id="rId19"/>
    <p:sldId id="288" r:id="rId20"/>
    <p:sldId id="289" r:id="rId21"/>
    <p:sldId id="292" r:id="rId22"/>
    <p:sldId id="293" r:id="rId23"/>
    <p:sldId id="294" r:id="rId24"/>
    <p:sldId id="304" r:id="rId25"/>
    <p:sldId id="305" r:id="rId26"/>
    <p:sldId id="295" r:id="rId27"/>
    <p:sldId id="270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60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9.xml"/><Relationship Id="rId4" Type="http://schemas.openxmlformats.org/officeDocument/2006/relationships/image" Target="../media/image7.png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03.xml"/><Relationship Id="rId4" Type="http://schemas.openxmlformats.org/officeDocument/2006/relationships/image" Target="../media/image8.png"/><Relationship Id="rId3" Type="http://schemas.openxmlformats.org/officeDocument/2006/relationships/tags" Target="../tags/tag202.xml"/><Relationship Id="rId2" Type="http://schemas.openxmlformats.org/officeDocument/2006/relationships/tags" Target="../tags/tag201.xml"/><Relationship Id="rId1" Type="http://schemas.openxmlformats.org/officeDocument/2006/relationships/tags" Target="../tags/tag20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image" Target="../media/image11.png"/><Relationship Id="rId7" Type="http://schemas.openxmlformats.org/officeDocument/2006/relationships/tags" Target="../tags/tag208.xml"/><Relationship Id="rId6" Type="http://schemas.openxmlformats.org/officeDocument/2006/relationships/image" Target="../media/image10.png"/><Relationship Id="rId5" Type="http://schemas.openxmlformats.org/officeDocument/2006/relationships/tags" Target="../tags/tag207.xml"/><Relationship Id="rId4" Type="http://schemas.openxmlformats.org/officeDocument/2006/relationships/image" Target="../media/image9.png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11.xml"/><Relationship Id="rId12" Type="http://schemas.openxmlformats.org/officeDocument/2006/relationships/image" Target="../media/image13.png"/><Relationship Id="rId11" Type="http://schemas.openxmlformats.org/officeDocument/2006/relationships/tags" Target="../tags/tag210.xml"/><Relationship Id="rId10" Type="http://schemas.openxmlformats.org/officeDocument/2006/relationships/image" Target="../media/image12.png"/><Relationship Id="rId1" Type="http://schemas.openxmlformats.org/officeDocument/2006/relationships/tags" Target="../tags/tag20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5.xml"/><Relationship Id="rId4" Type="http://schemas.openxmlformats.org/officeDocument/2006/relationships/image" Target="../media/image14.png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22.xml"/><Relationship Id="rId4" Type="http://schemas.openxmlformats.org/officeDocument/2006/relationships/image" Target="../media/image15.png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tags" Target="../tags/tag219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29.xml"/><Relationship Id="rId4" Type="http://schemas.openxmlformats.org/officeDocument/2006/relationships/image" Target="../media/image16.png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33.xml"/><Relationship Id="rId4" Type="http://schemas.openxmlformats.org/officeDocument/2006/relationships/image" Target="../media/image17.png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tags" Target="../tags/tag23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44.xml"/><Relationship Id="rId6" Type="http://schemas.openxmlformats.org/officeDocument/2006/relationships/image" Target="../media/image19.png"/><Relationship Id="rId5" Type="http://schemas.openxmlformats.org/officeDocument/2006/relationships/tags" Target="../tags/tag243.xml"/><Relationship Id="rId4" Type="http://schemas.openxmlformats.org/officeDocument/2006/relationships/image" Target="../media/image18.png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" Type="http://schemas.openxmlformats.org/officeDocument/2006/relationships/tags" Target="../tags/tag240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48.xml"/><Relationship Id="rId5" Type="http://schemas.openxmlformats.org/officeDocument/2006/relationships/image" Target="../media/image21.png"/><Relationship Id="rId4" Type="http://schemas.openxmlformats.org/officeDocument/2006/relationships/tags" Target="../tags/tag247.xml"/><Relationship Id="rId3" Type="http://schemas.openxmlformats.org/officeDocument/2006/relationships/image" Target="../media/image20.png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52.xml"/><Relationship Id="rId5" Type="http://schemas.openxmlformats.org/officeDocument/2006/relationships/image" Target="../media/image23.png"/><Relationship Id="rId4" Type="http://schemas.openxmlformats.org/officeDocument/2006/relationships/tags" Target="../tags/tag251.xml"/><Relationship Id="rId3" Type="http://schemas.openxmlformats.org/officeDocument/2006/relationships/image" Target="../media/image22.png"/><Relationship Id="rId2" Type="http://schemas.openxmlformats.org/officeDocument/2006/relationships/tags" Target="../tags/tag250.xml"/><Relationship Id="rId1" Type="http://schemas.openxmlformats.org/officeDocument/2006/relationships/tags" Target="../tags/tag249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56.xml"/><Relationship Id="rId5" Type="http://schemas.openxmlformats.org/officeDocument/2006/relationships/image" Target="../media/image25.png"/><Relationship Id="rId4" Type="http://schemas.openxmlformats.org/officeDocument/2006/relationships/tags" Target="../tags/tag255.xml"/><Relationship Id="rId3" Type="http://schemas.openxmlformats.org/officeDocument/2006/relationships/image" Target="../media/image24.png"/><Relationship Id="rId2" Type="http://schemas.openxmlformats.org/officeDocument/2006/relationships/tags" Target="../tags/tag254.xml"/><Relationship Id="rId1" Type="http://schemas.openxmlformats.org/officeDocument/2006/relationships/tags" Target="../tags/tag25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" Type="http://schemas.openxmlformats.org/officeDocument/2006/relationships/tags" Target="../tags/tag25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3" Type="http://schemas.openxmlformats.org/officeDocument/2006/relationships/slideLayout" Target="../slideLayouts/slideLayout3.xml"/><Relationship Id="rId42" Type="http://schemas.openxmlformats.org/officeDocument/2006/relationships/tags" Target="../tags/tag177.xml"/><Relationship Id="rId41" Type="http://schemas.openxmlformats.org/officeDocument/2006/relationships/tags" Target="../tags/tag176.xml"/><Relationship Id="rId40" Type="http://schemas.openxmlformats.org/officeDocument/2006/relationships/tags" Target="../tags/tag175.xml"/><Relationship Id="rId4" Type="http://schemas.openxmlformats.org/officeDocument/2006/relationships/tags" Target="../tags/tag139.xml"/><Relationship Id="rId39" Type="http://schemas.openxmlformats.org/officeDocument/2006/relationships/tags" Target="../tags/tag174.xml"/><Relationship Id="rId38" Type="http://schemas.openxmlformats.org/officeDocument/2006/relationships/tags" Target="../tags/tag173.xml"/><Relationship Id="rId37" Type="http://schemas.openxmlformats.org/officeDocument/2006/relationships/tags" Target="../tags/tag172.xml"/><Relationship Id="rId36" Type="http://schemas.openxmlformats.org/officeDocument/2006/relationships/tags" Target="../tags/tag171.xml"/><Relationship Id="rId35" Type="http://schemas.openxmlformats.org/officeDocument/2006/relationships/tags" Target="../tags/tag170.xml"/><Relationship Id="rId34" Type="http://schemas.openxmlformats.org/officeDocument/2006/relationships/tags" Target="../tags/tag169.xml"/><Relationship Id="rId33" Type="http://schemas.openxmlformats.org/officeDocument/2006/relationships/tags" Target="../tags/tag168.xml"/><Relationship Id="rId32" Type="http://schemas.openxmlformats.org/officeDocument/2006/relationships/tags" Target="../tags/tag167.xml"/><Relationship Id="rId31" Type="http://schemas.openxmlformats.org/officeDocument/2006/relationships/tags" Target="../tags/tag166.xml"/><Relationship Id="rId30" Type="http://schemas.openxmlformats.org/officeDocument/2006/relationships/tags" Target="../tags/tag165.xml"/><Relationship Id="rId3" Type="http://schemas.openxmlformats.org/officeDocument/2006/relationships/tags" Target="../tags/tag138.xml"/><Relationship Id="rId29" Type="http://schemas.openxmlformats.org/officeDocument/2006/relationships/tags" Target="../tags/tag164.xml"/><Relationship Id="rId28" Type="http://schemas.openxmlformats.org/officeDocument/2006/relationships/tags" Target="../tags/tag16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0.xml"/><Relationship Id="rId4" Type="http://schemas.openxmlformats.org/officeDocument/2006/relationships/image" Target="../media/image3.png"/><Relationship Id="rId3" Type="http://schemas.openxmlformats.org/officeDocument/2006/relationships/tags" Target="../tags/tag179.xml"/><Relationship Id="rId2" Type="http://schemas.openxmlformats.org/officeDocument/2006/relationships/image" Target="../media/image2.png"/><Relationship Id="rId1" Type="http://schemas.openxmlformats.org/officeDocument/2006/relationships/tags" Target="../tags/tag178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4.xml"/><Relationship Id="rId4" Type="http://schemas.openxmlformats.org/officeDocument/2006/relationships/image" Target="../media/image3.png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7.xml"/><Relationship Id="rId3" Type="http://schemas.openxmlformats.org/officeDocument/2006/relationships/image" Target="../media/image4.png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1.xml"/><Relationship Id="rId4" Type="http://schemas.openxmlformats.org/officeDocument/2006/relationships/image" Target="../media/image5.png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5.xml"/><Relationship Id="rId4" Type="http://schemas.openxmlformats.org/officeDocument/2006/relationships/image" Target="../media/image6.png"/><Relationship Id="rId3" Type="http://schemas.openxmlformats.org/officeDocument/2006/relationships/tags" Target="../tags/tag194.xml"/><Relationship Id="rId2" Type="http://schemas.openxmlformats.org/officeDocument/2006/relationships/tags" Target="../tags/tag193.xml"/><Relationship Id="rId1" Type="http://schemas.openxmlformats.org/officeDocument/2006/relationships/tags" Target="../tags/tag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1869" y="10371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85190" y="842645"/>
                <a:ext cx="10840720" cy="583628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(５) 分析原始资料.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１) 工件属于套类零件, 结构简单, 尺寸较小, 壁薄, 刚性差, 容易变形, 在加工时需考虑夹紧力的合理性, 防止工件变形。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２) 本工序需要加工的尺寸有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zh-CN" altLang="en-US" sz="2400">
                            <a:sym typeface="+mn-ea"/>
                          </a:rPr>
                          <m:t>ϕ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52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046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外圆及端面、 ４×ϕ５０槽及倒角C１,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zh-CN" altLang="en-US" sz="2400">
                            <a:sym typeface="+mn-ea"/>
                          </a:rPr>
                          <m:t>ϕ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52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046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尺寸要求粗糙度为Ra１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６, 同轴度为ϕ０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０５。</a:t>
                </a:r>
                <a:endParaRPr lang="zh-CN" altLang="en-US" sz="2400">
                  <a:sym typeface="+mn-ea"/>
                </a:endParaRPr>
              </a:p>
              <a:p>
                <a:pPr marL="0" lvl="0" indent="457200" fontAlgn="auto">
                  <a:lnSpc>
                    <a:spcPct val="150000"/>
                  </a:lnSpc>
                  <a:buNone/>
                </a:pPr>
                <a:r>
                  <a:rPr lang="zh-CN" altLang="en-US" sz="2400">
                    <a:solidFill>
                      <a:schemeClr val="tx1"/>
                    </a:solidFill>
                    <a:sym typeface="+mn-ea"/>
                  </a:rPr>
                  <a:t>３) 本工序前已完成的加工表面有两个, 分别是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 的内孔和ϕ５６外圆及端面. 可考虑以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的内孔和ϕ５６的端面作为定位基准。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４) 本工序使用的机床为 CA６１４０卧式车床。刀具为焊接式硬质合金９０°外圆车刀和４mm宽切槽刀。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５) 生产类型为大批量生产。</a:t>
                </a: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85190" y="842645"/>
                <a:ext cx="10840720" cy="58362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79339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10405110" cy="291782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根据加工件外形结构和加工工序要求, 采用通孔弹性夹头定心夹具, 以具有弹性结构的内夹头作为定位和夹紧元件来装夹工件。 根据基准重合的原则, 选择ϕ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内孔及 ϕ５６外圆端面作为定位基准。 孔定位元件为内夹式弹性夹头, 端面定位元件为５号莫氏锥柄心轴的端面。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10405110" cy="29178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79339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10405110" cy="236347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(１) 确定定位方式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 选择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 内孔及ϕ５６外圆左端面作为定位基准。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>
                    <a:sym typeface="+mn-ea"/>
                  </a:rPr>
                  <a:t> 内孔限制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en-US" altLang="zh-CN" sz="2400">
                    <a:sym typeface="+mn-ea"/>
                  </a:rPr>
                  <a:t>                       </a:t>
                </a:r>
                <a:r>
                  <a:rPr lang="zh-CN" altLang="en-US" sz="2400">
                    <a:sym typeface="+mn-ea"/>
                  </a:rPr>
                  <a:t> 。 ϕ５６外圆左端面限制</a:t>
                </a:r>
                <a:r>
                  <a:rPr lang="en-US" altLang="zh-CN" sz="2400">
                    <a:sym typeface="+mn-ea"/>
                  </a:rPr>
                  <a:t>       </a:t>
                </a:r>
                <a:r>
                  <a:rPr lang="zh-CN" altLang="en-US" sz="2400">
                    <a:sym typeface="+mn-ea"/>
                  </a:rPr>
                  <a:t>。 工件属于回转体, </a:t>
                </a:r>
                <a:r>
                  <a:rPr lang="en-US" altLang="zh-CN" sz="2400">
                    <a:sym typeface="+mn-ea"/>
                  </a:rPr>
                  <a:t>        </a:t>
                </a:r>
                <a:r>
                  <a:rPr lang="zh-CN" altLang="en-US" sz="2400">
                    <a:sym typeface="+mn-ea"/>
                  </a:rPr>
                  <a:t>可以不用限制, 如图 ４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３所示。</a:t>
                </a: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10405110" cy="23634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65175" y="2580640"/>
            <a:ext cx="2495550" cy="533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777990" y="2628265"/>
            <a:ext cx="400050" cy="4857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982200" y="2628265"/>
            <a:ext cx="542925" cy="466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098675" y="3759835"/>
            <a:ext cx="7464425" cy="282956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940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１) 选择定位元件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孔定位元件为内夹式弹性夹头, 端面定位元件为心轴的端面定位, 如图４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４ 所示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997200" y="2603500"/>
            <a:ext cx="7506335" cy="379603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672465"/>
            <a:ext cx="1056132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确定定位元件尺寸和配合公差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内夹式弹性夹头为自定心元件, 在使用过程中会随着夹紧力变形, 不做配合公差考虑。心轴与加工件端面有配合, 需考虑加工件轴线与心轴接触面的垂直度公差。查阅 « 机床夹具设计手册» 取垂直度０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０５。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13049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(３) 分析计算定位误差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在加工尺寸中, 定位尺寸有同轴度ϕ０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０５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分析同轴度公差ϕ０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０５</a:t>
            </a:r>
            <a:r>
              <a:rPr lang="zh-CN" sz="2400">
                <a:sym typeface="+mn-ea"/>
              </a:rPr>
              <a:t>，</a:t>
            </a:r>
            <a:r>
              <a:rPr sz="2400">
                <a:sym typeface="+mn-ea"/>
              </a:rPr>
              <a:t> 工件是以弹性心轴作为定位元件, 由于定位副间不存在径向间歇,故可认为加工位置的中心线与弹性心轴轴线重合, 没有基准位移误差, 即ΔY＝０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 此时的定位基准和工序基准重合, 即ΔB＝０, 因此ΔD＝０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由于ΔD＜ΔD允 , 因此该方案满足同轴度ϕ０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０５公差要求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808095" y="4055745"/>
            <a:ext cx="3800475" cy="7048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64704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确定夹紧装置.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确定夹具类型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 本工序加工尺寸要求不高, 采用弹性夹头定心夹具结构。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确定夹紧方式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 该夹具采用锥形胀套的轴向推动使弹性夹头产生弹性变形, 从而将工件的内孔胀紧, 达到夹紧的目的。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确定导向元件. 锥形胀套在夹紧过程中的移动需要进行导向设计, 采用心轴进行导向.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(６) 确定其他结构. 为实现快速装夹加工件, 采用开口垫圈实现快换.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12375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根据定位和夹紧机构的设计, 得到夹具基本结构, 如图４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５所示。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27405" y="2173605"/>
            <a:ext cx="10810875" cy="33051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10405110" cy="407035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(１) 技术要求.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１) 装配前所有零部件进行浸油处理;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２) 零件不得有毛刺、 飞边、 灰尘等;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３) 装配时不允许有磕碰和划伤;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４) 安装使用时对夹具进行定位和夹紧校核。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(２) 公差配合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锥形胀套与心轴之间: 同轴度ϕ</a:t>
                </a:r>
                <a:r>
                  <a:rPr lang="en-US" altLang="zh-CN" sz="2400">
                    <a:sym typeface="+mn-ea"/>
                  </a:rPr>
                  <a:t>20</a:t>
                </a:r>
                <a14:m>
                  <m:oMath xmlns:m="http://schemas.openxmlformats.org/officeDocument/2006/math">
                    <m:box>
                      <m:boxPr>
                        <m:noBreak m:val="on"/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zh-CN" sz="2400" i="1">
                                <a:latin typeface="Cambria Math" panose="02040503050406030204" charset="0"/>
                                <a:cs typeface="Cambria Math" panose="02040503050406030204" charset="0"/>
                                <a:sym typeface="+mn-ea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latin typeface="Cambria Math" panose="02040503050406030204" charset="0"/>
                                <a:cs typeface="Cambria Math" panose="02040503050406030204" charset="0"/>
                                <a:sym typeface="+mn-ea"/>
                              </a:rPr>
                              <m:t>𝐻</m:t>
                            </m:r>
                            <m:r>
                              <a:rPr lang="en-US" altLang="zh-CN" sz="2400" i="1">
                                <a:latin typeface="Cambria Math" panose="02040503050406030204" charset="0"/>
                                <a:cs typeface="Cambria Math" panose="02040503050406030204" charset="0"/>
                                <a:sym typeface="+mn-ea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2400" i="1">
                                <a:latin typeface="Cambria Math" panose="02040503050406030204" charset="0"/>
                                <a:cs typeface="Cambria Math" panose="02040503050406030204" charset="0"/>
                                <a:sym typeface="+mn-ea"/>
                              </a:rPr>
                              <m:t>f</m:t>
                            </m:r>
                            <m:r>
                              <a:rPr lang="en-US" altLang="zh-CN" sz="2400" i="1">
                                <a:latin typeface="Cambria Math" panose="02040503050406030204" charset="0"/>
                                <a:cs typeface="Cambria Math" panose="02040503050406030204" charset="0"/>
                                <a:sym typeface="+mn-ea"/>
                              </a:rPr>
                              <m:t>7</m:t>
                            </m:r>
                          </m:den>
                        </m:f>
                      </m:e>
                    </m:box>
                    <m:r>
                      <a:rPr lang="en-US" altLang="zh-CN" sz="2400" i="1">
                        <a:latin typeface="Cambria Math" panose="02040503050406030204" charset="0"/>
                        <a:cs typeface="Cambria Math" panose="02040503050406030204" charset="0"/>
                        <a:sym typeface="+mn-ea"/>
                      </a:rPr>
                      <m:t>。</m:t>
                    </m:r>
                  </m:oMath>
                </a14:m>
                <a:endParaRPr lang="en-US" altLang="zh-CN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10405110" cy="407035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5.</a:t>
            </a:r>
            <a:r>
              <a:rPr lang="zh-CN" altLang="en-US">
                <a:sym typeface="+mn-ea"/>
              </a:rPr>
              <a:t>确定夹具零件材料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查阅 « 机床夹具设计手册», 确定夹具各零件材料及热处理方式。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锥形胀套: T７A, 淬火５３~５８ HRC.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心轴: ４５钢, 淬火４３~４８ HRC.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(３) 垫圈: ４５钢, 淬火３８~４２ HRC.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内夹式弹性夹头: ６５M 夹持部分淬火＋回火５６~６１HRC, 弹性部分淬火４３~４８HRC.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螺母: « 六角标准螺母 (I型) 强牙» (GB/T６１７１－２０１６) , M１２.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4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车床夹具设计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</a:t>
            </a:r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sz="2800" b="1">
                <a:solidFill>
                  <a:schemeClr val="tx1"/>
                </a:solidFill>
              </a:rPr>
              <a:t>4.1心轴类车床夹具设计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6.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夹具分析与使用方法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本夹具最大的特点是结构简单、 使用元件数量少、 工艺性能好、 制造方便、 成本低, 且夹具的日常维护十分方便。 本夹具适用于具有通孔结构工件的加工。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使用时, 将夹具体 (５号锥柄心轴) 安装到车床的卡轴孔中, 并通过拉杆从车床主轴孔另一端紧固到心轴的螺纹孔中。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车削加工时, 将工件插入弹性夹头外圆柱面, 并使工件的左端面与心轴的端面靠紧。拧紧螺母, 推动锥形胀套向左移动, 从而使弹性夹头的外径增大, 将工件从内孔定位并夹紧, 即可开始车削加工。完 成 加 工 后, 拧 松 螺 母, 弹 性 夹 头 回 复 原 始 状 态, 工 件 呈 松 开 状 态, 即 可 将 工 件取下。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内夹式弹性夹头 (图４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６)。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828790" y="113665"/>
            <a:ext cx="5067300" cy="649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57935" y="2491105"/>
            <a:ext cx="5314950" cy="35623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(２) 心轴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７)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15535" y="1572895"/>
            <a:ext cx="7188200" cy="5092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9230" y="4610100"/>
            <a:ext cx="4726305" cy="15049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(３) 锥形胀套 (图４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８)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18785" y="1832610"/>
            <a:ext cx="6600825" cy="4984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17550" y="2787650"/>
            <a:ext cx="4801235" cy="36322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(图４</a:t>
            </a:r>
            <a:r>
              <a:rPr lang="en-US" altLang="zh-CN"/>
              <a:t>.</a:t>
            </a:r>
            <a:r>
              <a:rPr lang="zh-CN" altLang="en-US"/>
              <a:t>９)。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089015" y="0"/>
            <a:ext cx="6102985" cy="413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3705225"/>
            <a:ext cx="8753475" cy="31527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１.能运用心轴类车床夹具设计方法, 并进行技术标注;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具备心轴类车床夹具设计结构分析与设计能力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养成创新设计思想;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具备心轴类车床夹具设计的职业能力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掌握心轴类车床夹具的结构特点;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２.掌握心轴类车床夹具基本流程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同心圆 1"/>
          <p:cNvSpPr/>
          <p:nvPr>
            <p:custDataLst>
              <p:tags r:id="rId2"/>
            </p:custDataLst>
          </p:nvPr>
        </p:nvSpPr>
        <p:spPr>
          <a:xfrm rot="19440000" flipH="1">
            <a:off x="11440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" name="同心圆 2"/>
          <p:cNvSpPr/>
          <p:nvPr>
            <p:custDataLst>
              <p:tags r:id="rId3"/>
            </p:custDataLst>
          </p:nvPr>
        </p:nvSpPr>
        <p:spPr>
          <a:xfrm rot="19440000" flipH="1">
            <a:off x="790511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" name="同心圆 3"/>
          <p:cNvSpPr/>
          <p:nvPr>
            <p:custDataLst>
              <p:tags r:id="rId4"/>
            </p:custDataLst>
          </p:nvPr>
        </p:nvSpPr>
        <p:spPr>
          <a:xfrm rot="19440000" flipH="1">
            <a:off x="4328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397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938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1397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938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明确设计任务、收集分析原始资料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4953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494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3" name="圆角矩形 12"/>
          <p:cNvSpPr/>
          <p:nvPr>
            <p:custDataLst>
              <p:tags r:id="rId11"/>
            </p:custDataLst>
          </p:nvPr>
        </p:nvSpPr>
        <p:spPr>
          <a:xfrm>
            <a:off x="4953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5494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确定夹具结构</a:t>
            </a:r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方案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圆角矩形 17"/>
          <p:cNvSpPr/>
          <p:nvPr>
            <p:custDataLst>
              <p:tags r:id="rId13"/>
            </p:custDataLst>
          </p:nvPr>
        </p:nvSpPr>
        <p:spPr>
          <a:xfrm>
            <a:off x="8509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9050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5"/>
            </p:custDataLst>
          </p:nvPr>
        </p:nvSpPr>
        <p:spPr>
          <a:xfrm>
            <a:off x="8509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898080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同心圆 21"/>
          <p:cNvSpPr/>
          <p:nvPr>
            <p:custDataLst>
              <p:tags r:id="rId17"/>
            </p:custDataLst>
          </p:nvPr>
        </p:nvSpPr>
        <p:spPr>
          <a:xfrm rot="19440000" flipH="1">
            <a:off x="11440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4" name="同心圆 23"/>
          <p:cNvSpPr/>
          <p:nvPr>
            <p:custDataLst>
              <p:tags r:id="rId18"/>
            </p:custDataLst>
          </p:nvPr>
        </p:nvSpPr>
        <p:spPr>
          <a:xfrm rot="19440000" flipH="1">
            <a:off x="790511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8" name="同心圆 27"/>
          <p:cNvSpPr/>
          <p:nvPr>
            <p:custDataLst>
              <p:tags r:id="rId19"/>
            </p:custDataLst>
          </p:nvPr>
        </p:nvSpPr>
        <p:spPr>
          <a:xfrm rot="19440000" flipH="1">
            <a:off x="4328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9" name="圆角矩形 28"/>
          <p:cNvSpPr/>
          <p:nvPr>
            <p:custDataLst>
              <p:tags r:id="rId20"/>
            </p:custDataLst>
          </p:nvPr>
        </p:nvSpPr>
        <p:spPr>
          <a:xfrm>
            <a:off x="1397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21"/>
            </p:custDataLst>
          </p:nvPr>
        </p:nvSpPr>
        <p:spPr>
          <a:xfrm>
            <a:off x="1938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2"/>
            </p:custDataLst>
          </p:nvPr>
        </p:nvSpPr>
        <p:spPr>
          <a:xfrm>
            <a:off x="1397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1938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确定夹具技术要求和有关尺寸以及公差配合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4"/>
            </p:custDataLst>
          </p:nvPr>
        </p:nvSpPr>
        <p:spPr>
          <a:xfrm>
            <a:off x="4953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25"/>
            </p:custDataLst>
          </p:nvPr>
        </p:nvSpPr>
        <p:spPr>
          <a:xfrm>
            <a:off x="5494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05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6" name="圆角矩形 35"/>
          <p:cNvSpPr/>
          <p:nvPr>
            <p:custDataLst>
              <p:tags r:id="rId26"/>
            </p:custDataLst>
          </p:nvPr>
        </p:nvSpPr>
        <p:spPr>
          <a:xfrm>
            <a:off x="4953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7"/>
            </p:custDataLst>
          </p:nvPr>
        </p:nvSpPr>
        <p:spPr>
          <a:xfrm>
            <a:off x="5494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确定夹具零件材料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>
            <p:custDataLst>
              <p:tags r:id="rId28"/>
            </p:custDataLst>
          </p:nvPr>
        </p:nvSpPr>
        <p:spPr>
          <a:xfrm>
            <a:off x="8509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>
            <p:custDataLst>
              <p:tags r:id="rId29"/>
            </p:custDataLst>
          </p:nvPr>
        </p:nvSpPr>
        <p:spPr>
          <a:xfrm>
            <a:off x="9050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06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3" name="圆角矩形 42"/>
          <p:cNvSpPr/>
          <p:nvPr>
            <p:custDataLst>
              <p:tags r:id="rId30"/>
            </p:custDataLst>
          </p:nvPr>
        </p:nvSpPr>
        <p:spPr>
          <a:xfrm>
            <a:off x="8509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>
            <p:custDataLst>
              <p:tags r:id="rId31"/>
            </p:custDataLst>
          </p:nvPr>
        </p:nvSpPr>
        <p:spPr>
          <a:xfrm>
            <a:off x="898080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夹具分析与使用方法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6" name="同心圆 45"/>
          <p:cNvSpPr/>
          <p:nvPr>
            <p:custDataLst>
              <p:tags r:id="rId32"/>
            </p:custDataLst>
          </p:nvPr>
        </p:nvSpPr>
        <p:spPr>
          <a:xfrm rot="19440000" flipH="1">
            <a:off x="790511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7" name="同心圆 46"/>
          <p:cNvSpPr/>
          <p:nvPr>
            <p:custDataLst>
              <p:tags r:id="rId33"/>
            </p:custDataLst>
          </p:nvPr>
        </p:nvSpPr>
        <p:spPr>
          <a:xfrm rot="19440000" flipH="1">
            <a:off x="432879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8" name="圆角矩形 47"/>
          <p:cNvSpPr/>
          <p:nvPr>
            <p:custDataLst>
              <p:tags r:id="rId34"/>
            </p:custDataLst>
          </p:nvPr>
        </p:nvSpPr>
        <p:spPr>
          <a:xfrm>
            <a:off x="1397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>
            <p:custDataLst>
              <p:tags r:id="rId35"/>
            </p:custDataLst>
          </p:nvPr>
        </p:nvSpPr>
        <p:spPr>
          <a:xfrm>
            <a:off x="1938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07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0" name="圆角矩形 49"/>
          <p:cNvSpPr/>
          <p:nvPr>
            <p:custDataLst>
              <p:tags r:id="rId36"/>
            </p:custDataLst>
          </p:nvPr>
        </p:nvSpPr>
        <p:spPr>
          <a:xfrm>
            <a:off x="1397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文本框 50"/>
          <p:cNvSpPr txBox="1"/>
          <p:nvPr>
            <p:custDataLst>
              <p:tags r:id="rId37"/>
            </p:custDataLst>
          </p:nvPr>
        </p:nvSpPr>
        <p:spPr>
          <a:xfrm>
            <a:off x="1938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绘制夹具主要零件图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" name="圆角矩形 51"/>
          <p:cNvSpPr/>
          <p:nvPr>
            <p:custDataLst>
              <p:tags r:id="rId38"/>
            </p:custDataLst>
          </p:nvPr>
        </p:nvSpPr>
        <p:spPr>
          <a:xfrm>
            <a:off x="4953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>
            <p:custDataLst>
              <p:tags r:id="rId39"/>
            </p:custDataLst>
          </p:nvPr>
        </p:nvSpPr>
        <p:spPr>
          <a:xfrm>
            <a:off x="5494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08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4" name="圆角矩形 53"/>
          <p:cNvSpPr/>
          <p:nvPr>
            <p:custDataLst>
              <p:tags r:id="rId40"/>
            </p:custDataLst>
          </p:nvPr>
        </p:nvSpPr>
        <p:spPr>
          <a:xfrm>
            <a:off x="4953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>
            <p:custDataLst>
              <p:tags r:id="rId41"/>
            </p:custDataLst>
          </p:nvPr>
        </p:nvSpPr>
        <p:spPr>
          <a:xfrm>
            <a:off x="5494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绘制夹具装配总图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分析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693420" y="777875"/>
                <a:ext cx="11498580" cy="494665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任务描述: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 衬套零件如图４</a:t>
                </a:r>
                <a:r>
                  <a:rPr lang="en-US" altLang="zh-CN" sz="2400"/>
                  <a:t>.</a:t>
                </a:r>
                <a:r>
                  <a:rPr lang="zh-CN" altLang="en-US" sz="2400"/>
                  <a:t>１所示, 工件材料为４５钢, 其中ϕ５６外圆及端面、 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45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zh-CN" altLang="en-US" sz="2400"/>
                  <a:t>内孔已经加工完毕, 本工序要求加工ϕ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52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046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zh-CN" altLang="en-US" sz="2400"/>
                  <a:t>外圆及端面、 ４×ϕ５０槽及倒角C１。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设计要求: 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设计夹具完成本工序加工, 要求采用车床加工, 操作方便, 装夹时间尽量减少,夹紧可靠, 不能破坏已加工表面。生产规模为大批量生产。</a:t>
                </a:r>
                <a:endParaRPr lang="zh-CN" altLang="en-US" sz="240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" y="777875"/>
                <a:ext cx="11498580" cy="49466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35120" y="4256405"/>
            <a:ext cx="5569585" cy="27082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109558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355" y="1834515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在</a:t>
            </a:r>
            <a:r>
              <a:rPr sz="2400">
                <a:sym typeface="+mn-ea"/>
              </a:rPr>
              <a:t>明确设计任务前、需要收集分析以下原始资料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1）加工零件图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实施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862705" y="2715895"/>
            <a:ext cx="8114030" cy="394589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2）主要工艺流程</a:t>
            </a:r>
            <a:endParaRPr lang="zh-CN" alt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1158875" y="2348230"/>
                <a:ext cx="10194290" cy="124523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本工序要 求 采 用 车 床 加 工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52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046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r>
                  <a:rPr lang="zh-CN" altLang="en-US" sz="2400"/>
                  <a:t>外 圆 及 端 面、 ４×ϕ５０ 槽 及 倒角C１。</a:t>
                </a:r>
                <a:endParaRPr lang="zh-CN" altLang="en-US" sz="2400"/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875" y="2348230"/>
                <a:ext cx="10194290" cy="1245235"/>
              </a:xfrm>
              <a:prstGeom prst="rect">
                <a:avLst/>
              </a:prstGeom>
              <a:blipFill rotWithShape="1">
                <a:blip r:embed="rId3"/>
                <a:stretch>
                  <a:fillRect r="-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3)设计任务书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40840" y="2257425"/>
            <a:ext cx="10372725" cy="1752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6101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4)工序简图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47770" y="1428115"/>
            <a:ext cx="7850505" cy="505714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25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commondata" val="eyJoZGlkIjoiYTlhOGExOGI1YjA1YTQ4N2EzZjM4NmQyZTQ1NDdlZTQifQ==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2731</Words>
  <Application>WPS 演示</Application>
  <PresentationFormat>宽屏</PresentationFormat>
  <Paragraphs>198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Cambria Math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23</cp:revision>
  <dcterms:created xsi:type="dcterms:W3CDTF">2023-08-09T12:44:00Z</dcterms:created>
  <dcterms:modified xsi:type="dcterms:W3CDTF">2025-01-09T11:58:30Z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4A5048DC8DED47208CD4152F7AC6C4B7_13</vt:lpwstr>
  </property>
  <property fmtid="{D5CDD505-2E9C-101B-9397-08002B2CF9AE}" pid="3" name="KSOProductBuildVer">
    <vt:lpwstr>2052-12.1.0.16250</vt:lpwstr>
  </property>
</Properties>
</file>